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57" r:id="rId4"/>
    <p:sldId id="271" r:id="rId5"/>
    <p:sldId id="272" r:id="rId6"/>
    <p:sldId id="263" r:id="rId7"/>
    <p:sldId id="273" r:id="rId8"/>
    <p:sldId id="269" r:id="rId9"/>
    <p:sldId id="261" r:id="rId10"/>
    <p:sldId id="270" r:id="rId11"/>
    <p:sldId id="274" r:id="rId12"/>
    <p:sldId id="275" r:id="rId13"/>
    <p:sldId id="278" r:id="rId14"/>
    <p:sldId id="27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53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DB3DAA1-7397-469E-B017-834C7EDB1A6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463E565-5970-42CE-8095-35CA3D42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3E565-5970-42CE-8095-35CA3D4260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3267075" cy="61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16576"/>
            <a:ext cx="1012195" cy="68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930E4E-A904-4078-B134-2A7950C0712B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CD4279-C568-4F24-9472-C96B7C308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4578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2013 Roadway Rejuvenation Program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83" y="3124540"/>
            <a:ext cx="5862637" cy="1102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864108"/>
            <a:ext cx="1012195" cy="68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U:\municipality\Woodcliff Lake\Photos\020613 &amp; 020713 Old Farm,Maria, Ginny,Shield etc\2 020613 Maria Rd\Presentation\Maria_Road-Curb_1 0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20328" r="2553" b="1105"/>
          <a:stretch/>
        </p:blipFill>
        <p:spPr bwMode="auto">
          <a:xfrm>
            <a:off x="368888" y="918202"/>
            <a:ext cx="3974511" cy="24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U:\municipality\Woodcliff Lake\Photos\020613 &amp; 020713 Old Farm,Maria, Ginny,Shield etc\4 020613 Shield Dr\Presentation\Shield_Curb_1 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0"/>
          <a:stretch/>
        </p:blipFill>
        <p:spPr bwMode="auto">
          <a:xfrm>
            <a:off x="374478" y="3506604"/>
            <a:ext cx="3968922" cy="24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U:\municipality\Woodcliff Lake\Photos\020613 &amp; 020713 Old Farm,Maria, Ginny,Shield etc\15 020713 Amy Ct &amp; Michael St\Presentation\Amy-Michael_Curb_1 4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5"/>
          <a:stretch/>
        </p:blipFill>
        <p:spPr bwMode="auto">
          <a:xfrm>
            <a:off x="4794978" y="3506604"/>
            <a:ext cx="3968922" cy="24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U:\municipality\Woodcliff Lake\Photos\020613 &amp; 020713 Old Farm,Maria, Ginny,Shield etc\12 020613 Emery Lane Emery\Presentation\Emery_Curb-Roadway_1 3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0"/>
          <a:stretch/>
        </p:blipFill>
        <p:spPr bwMode="auto">
          <a:xfrm>
            <a:off x="4800385" y="912042"/>
            <a:ext cx="3958108" cy="243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Curb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1290" y="2979706"/>
            <a:ext cx="3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Emery Lane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58" y="5549550"/>
            <a:ext cx="36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Shield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076" y="5549550"/>
            <a:ext cx="26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Amy Ct &amp; Michael </a:t>
            </a:r>
            <a:r>
              <a:rPr lang="en-US" dirty="0" smtClean="0">
                <a:solidFill>
                  <a:schemeClr val="bg1"/>
                </a:solidFill>
              </a:rPr>
              <a:t>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889" y="2961878"/>
            <a:ext cx="3556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Maria Road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U:\municipality\Woodcliff Lake\Photos\020613 &amp; 020713 Old Farm,Maria, Ginny,Shield etc\13 020713 Claire Circle\Presentation\ClairCir_Inlet-Curb_1 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13668"/>
          <a:stretch/>
        </p:blipFill>
        <p:spPr bwMode="auto">
          <a:xfrm>
            <a:off x="4794978" y="3506604"/>
            <a:ext cx="3968922" cy="24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U:\municipality\Woodcliff Lake\Photos\020613 &amp; 020713 Old Farm,Maria, Ginny,Shield etc\7 020613 Fairview Ave\Presentation\Fairview_Inlet_1 1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b="12429"/>
          <a:stretch/>
        </p:blipFill>
        <p:spPr bwMode="auto">
          <a:xfrm>
            <a:off x="368888" y="3506603"/>
            <a:ext cx="3974511" cy="24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U:\municipality\Woodcliff Lake\Photos\020613 &amp; 020713 Old Farm,Maria, Ginny,Shield etc\6 020613 Sophie Ct\Presentation\Sophie_Inlet_1 2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" b="18433"/>
          <a:stretch/>
        </p:blipFill>
        <p:spPr bwMode="auto">
          <a:xfrm>
            <a:off x="4794978" y="912043"/>
            <a:ext cx="3963515" cy="24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municipality\Woodcliff Lake\Photos\020613 &amp; 020713 Old Farm,Maria, Ginny,Shield etc\4 020613 Shield Dr\Presentation\Shield_Inlet_1 1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5979" r="141" b="12680"/>
          <a:stretch/>
        </p:blipFill>
        <p:spPr bwMode="auto">
          <a:xfrm>
            <a:off x="368888" y="918202"/>
            <a:ext cx="3974511" cy="24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Inlet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1290" y="2979706"/>
            <a:ext cx="3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Sophie Court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58" y="5562600"/>
            <a:ext cx="36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Fairview Avenue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076" y="5549550"/>
            <a:ext cx="26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Claire Circle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400" y="2961878"/>
            <a:ext cx="3556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Shield Drive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U:\municipality\Woodcliff Lake\Photos\020613 &amp; 020713 Old Farm,Maria, Ginny,Shield etc\12 020613 Emery Lane Emery\Presentation\Emery_Driveway-Inlet_1 3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8306" r="-136"/>
          <a:stretch/>
        </p:blipFill>
        <p:spPr bwMode="auto">
          <a:xfrm>
            <a:off x="4794978" y="3507257"/>
            <a:ext cx="3957330" cy="24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:\municipality\Woodcliff Lake\Photos\020613 &amp; 020713 Old Farm,Maria, Ginny,Shield etc\13 020713 Claire Circle\Presentation\ClairCir_Roadway-Driveway_1 3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0" b="4809"/>
          <a:stretch/>
        </p:blipFill>
        <p:spPr bwMode="auto">
          <a:xfrm>
            <a:off x="412858" y="3507256"/>
            <a:ext cx="3930541" cy="24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U:\municipality\Woodcliff Lake\Photos\020613 &amp; 020713 Old Farm,Maria, Ginny,Shield etc\9 020613  West Hill Rd\Presentation\WestHill_Driveway-Curb_1 2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9312"/>
          <a:stretch/>
        </p:blipFill>
        <p:spPr bwMode="auto">
          <a:xfrm>
            <a:off x="4794978" y="918202"/>
            <a:ext cx="3962724" cy="24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:\municipality\Woodcliff Lake\Photos\020613 &amp; 020713 Old Farm,Maria, Ginny,Shield etc\4 020613 Shield Dr\Presentation\Shield_Arpon-Roadway_1 1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20504"/>
          <a:stretch/>
        </p:blipFill>
        <p:spPr bwMode="auto">
          <a:xfrm>
            <a:off x="412858" y="918202"/>
            <a:ext cx="3930541" cy="24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Driveway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1290" y="2979706"/>
            <a:ext cx="3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West Hill Road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58" y="5562600"/>
            <a:ext cx="36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Claire Circle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2076" y="5549550"/>
            <a:ext cx="26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Emery Lane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400" y="2961878"/>
            <a:ext cx="3556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Shield Drive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intelligent and proactive management of </a:t>
            </a:r>
            <a:r>
              <a:rPr lang="en-US" dirty="0" smtClean="0"/>
              <a:t>our infrastructure will result in elevated quality </a:t>
            </a:r>
            <a:r>
              <a:rPr lang="en-US" dirty="0" smtClean="0"/>
              <a:t>of life and </a:t>
            </a:r>
            <a:r>
              <a:rPr lang="en-US" dirty="0" smtClean="0"/>
              <a:t>appreciated home values </a:t>
            </a:r>
            <a:r>
              <a:rPr lang="en-US" dirty="0" smtClean="0"/>
              <a:t>for </a:t>
            </a:r>
            <a:r>
              <a:rPr lang="en-US" dirty="0" smtClean="0"/>
              <a:t>our residents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Roadway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5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4565" r="6132" b="3492"/>
          <a:stretch/>
        </p:blipFill>
        <p:spPr>
          <a:xfrm>
            <a:off x="228600" y="457200"/>
            <a:ext cx="8686800" cy="5368023"/>
          </a:xfrm>
        </p:spPr>
      </p:pic>
    </p:spTree>
    <p:extLst>
      <p:ext uri="{BB962C8B-B14F-4D97-AF65-F5344CB8AC3E}">
        <p14:creationId xmlns:p14="http://schemas.microsoft.com/office/powerpoint/2010/main" val="155900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Pascack</a:t>
            </a:r>
            <a:r>
              <a:rPr lang="en-US" dirty="0"/>
              <a:t> Valley Cooperative Road Improvement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2008 </a:t>
            </a:r>
            <a:r>
              <a:rPr lang="en-US" dirty="0"/>
              <a:t>- $ </a:t>
            </a:r>
            <a:r>
              <a:rPr lang="en-US" dirty="0" smtClean="0"/>
              <a:t>350,000</a:t>
            </a:r>
            <a:endParaRPr lang="en-US" dirty="0"/>
          </a:p>
          <a:p>
            <a:pPr lvl="1"/>
            <a:r>
              <a:rPr lang="en-US" dirty="0" smtClean="0"/>
              <a:t>2009 </a:t>
            </a:r>
            <a:r>
              <a:rPr lang="en-US" dirty="0"/>
              <a:t>- $ </a:t>
            </a:r>
            <a:r>
              <a:rPr lang="en-US" dirty="0" smtClean="0"/>
              <a:t>325,000</a:t>
            </a:r>
            <a:endParaRPr lang="en-US" dirty="0"/>
          </a:p>
          <a:p>
            <a:pPr lvl="1"/>
            <a:r>
              <a:rPr lang="en-US" dirty="0" smtClean="0"/>
              <a:t>2010 - $ 130,000</a:t>
            </a:r>
          </a:p>
          <a:p>
            <a:pPr lvl="1"/>
            <a:r>
              <a:rPr lang="en-US" dirty="0" smtClean="0"/>
              <a:t>2011 - $ 768,000</a:t>
            </a:r>
          </a:p>
          <a:p>
            <a:pPr lvl="1"/>
            <a:r>
              <a:rPr lang="en-US" dirty="0" smtClean="0"/>
              <a:t>2012 - $ 510,000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2012 Improvements to 1.8 miles of roadway</a:t>
            </a:r>
          </a:p>
          <a:p>
            <a:pPr lvl="1"/>
            <a:r>
              <a:rPr lang="en-US" dirty="0" smtClean="0"/>
              <a:t>4.5% of Borough roads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150" y="228600"/>
            <a:ext cx="82658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 Roadway Maintenance and Paving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306345" cy="4191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563563"/>
          </a:xfrm>
        </p:spPr>
        <p:txBody>
          <a:bodyPr>
            <a:normAutofit/>
          </a:bodyPr>
          <a:lstStyle/>
          <a:p>
            <a:r>
              <a:rPr lang="en-US" dirty="0" smtClean="0"/>
              <a:t>2012 Roadway Program = 1.8 miles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Historic Roadway Maintenance and Paving Program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intelligent and proactive management of infrastructure</a:t>
            </a:r>
          </a:p>
          <a:p>
            <a:endParaRPr lang="en-US" dirty="0"/>
          </a:p>
          <a:p>
            <a:r>
              <a:rPr lang="en-US" dirty="0" smtClean="0"/>
              <a:t>Borough will undertake a road assessment initiative to determine priority ranking of roads to be addressed on an annual basis</a:t>
            </a:r>
          </a:p>
          <a:p>
            <a:endParaRPr lang="en-US" dirty="0" smtClean="0"/>
          </a:p>
          <a:p>
            <a:r>
              <a:rPr lang="en-US" dirty="0" smtClean="0"/>
              <a:t>To maintain </a:t>
            </a:r>
            <a:r>
              <a:rPr lang="en-US" dirty="0" smtClean="0"/>
              <a:t>an elevated quality of life and appreciated home value for </a:t>
            </a:r>
            <a:r>
              <a:rPr lang="en-US" dirty="0" smtClean="0"/>
              <a:t>the residents of Woodcliff Lake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Borough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5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Coordinated Road Assessment with DPW</a:t>
            </a:r>
          </a:p>
          <a:p>
            <a:pPr lvl="1"/>
            <a:r>
              <a:rPr lang="en-US" dirty="0" smtClean="0"/>
              <a:t>Condition, use, and 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16 roads were identified for rehabilitation</a:t>
            </a:r>
          </a:p>
          <a:p>
            <a:pPr lvl="1"/>
            <a:r>
              <a:rPr lang="en-US" dirty="0" smtClean="0"/>
              <a:t>Majority were last paved between 15-20 years ago</a:t>
            </a:r>
          </a:p>
          <a:p>
            <a:pPr lvl="1"/>
            <a:r>
              <a:rPr lang="en-US" dirty="0" smtClean="0"/>
              <a:t>Milling &amp; paving, minimal curb restoration, and inlet improvements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Improvements to 3.3 miles of roadway</a:t>
            </a:r>
          </a:p>
          <a:p>
            <a:endParaRPr lang="en-US" dirty="0" smtClean="0"/>
          </a:p>
          <a:p>
            <a:r>
              <a:rPr lang="en-US" dirty="0" smtClean="0"/>
              <a:t>2013 Impact = 8.25% of Borough roads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Roadway Program</a:t>
            </a:r>
          </a:p>
        </p:txBody>
      </p:sp>
    </p:spTree>
    <p:extLst>
      <p:ext uri="{BB962C8B-B14F-4D97-AF65-F5344CB8AC3E}">
        <p14:creationId xmlns:p14="http://schemas.microsoft.com/office/powerpoint/2010/main" val="264356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4446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2013 </a:t>
            </a:r>
            <a:r>
              <a:rPr lang="en-US" dirty="0"/>
              <a:t>Roadway Program = </a:t>
            </a:r>
            <a:r>
              <a:rPr lang="en-US" dirty="0" smtClean="0"/>
              <a:t>3.3 </a:t>
            </a:r>
            <a:r>
              <a:rPr lang="en-US" dirty="0"/>
              <a:t>miles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2013 Roadway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3" y="838200"/>
            <a:ext cx="6749214" cy="44853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33600" y="39624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3888789"/>
            <a:ext cx="952500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5575" y="2881544"/>
            <a:ext cx="394317" cy="394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32744" y="2971778"/>
            <a:ext cx="588168" cy="588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2442" y="2933700"/>
            <a:ext cx="952500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Borough was 1 of 8 participating municipalities in the 2012 Road Improvement Program</a:t>
            </a:r>
          </a:p>
          <a:p>
            <a:endParaRPr lang="en-US" dirty="0" smtClean="0"/>
          </a:p>
          <a:p>
            <a:r>
              <a:rPr lang="en-US" dirty="0" smtClean="0"/>
              <a:t>$72.85 per ton asphalt price under joint bid by participating municipalities</a:t>
            </a:r>
          </a:p>
          <a:p>
            <a:endParaRPr lang="en-US" dirty="0" smtClean="0"/>
          </a:p>
          <a:p>
            <a:r>
              <a:rPr lang="en-US" dirty="0" smtClean="0"/>
              <a:t>Non-participating municipalities saw increased asphalt prices;</a:t>
            </a:r>
          </a:p>
          <a:p>
            <a:pPr lvl="1"/>
            <a:r>
              <a:rPr lang="en-US" dirty="0" smtClean="0"/>
              <a:t>$74.50, $83.80, and $90.30 per ton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Pascack</a:t>
            </a:r>
            <a:r>
              <a:rPr lang="en-US" dirty="0" smtClean="0"/>
              <a:t> Valley </a:t>
            </a:r>
            <a:r>
              <a:rPr lang="en-US" dirty="0" smtClean="0"/>
              <a:t>Cooperative Road Improvement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U:\municipality\Woodcliff Lake\Photos\020613 &amp; 020713 Old Farm,Maria, Ginny,Shield etc\16 020713 Fox Hallow Ct\Presentation\FoxHollow_Roadway_1 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9187" r="8491" b="-415"/>
          <a:stretch/>
        </p:blipFill>
        <p:spPr bwMode="auto">
          <a:xfrm>
            <a:off x="4821290" y="3506604"/>
            <a:ext cx="3942610" cy="24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:\municipality\Woodcliff Lake\Photos\020613 &amp; 020713 Old Farm,Maria, Ginny,Shield etc\13 020713 Claire Circle\Presentation\ClairCir_Roadway-Curb_1 3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8"/>
          <a:stretch/>
        </p:blipFill>
        <p:spPr bwMode="auto">
          <a:xfrm>
            <a:off x="387997" y="3506604"/>
            <a:ext cx="3942488" cy="24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U:\municipality\Woodcliff Lake\Photos\020613 &amp; 020713 Old Farm,Maria, Ginny,Shield etc\10 020613 West Hill Rd\Presentation\WestHill-Roadway-Curb-Inlet_1 2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6" b="28945"/>
          <a:stretch/>
        </p:blipFill>
        <p:spPr bwMode="auto">
          <a:xfrm>
            <a:off x="4821291" y="929529"/>
            <a:ext cx="3942609" cy="24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:\municipality\Woodcliff Lake\Photos\020613 &amp; 020713 Old Farm,Maria, Ginny,Shield etc\9 020613  West Hill Rd\Presentation\WestHill_Roadway-Curb_1 2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7" r="25456" b="5515"/>
          <a:stretch/>
        </p:blipFill>
        <p:spPr bwMode="auto">
          <a:xfrm>
            <a:off x="393484" y="929528"/>
            <a:ext cx="3949915" cy="24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Roadway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958076"/>
            <a:ext cx="3556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West Hill Road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290" y="2979706"/>
            <a:ext cx="3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West Hill Road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58" y="5549550"/>
            <a:ext cx="36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Claire Circle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076" y="5549550"/>
            <a:ext cx="232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Fairview Avenue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U:\municipality\Woodcliff Lake\Photos\020613 &amp; 020713 Old Farm,Maria, Ginny,Shield etc\16 020713 Fox Hallow Ct\Presentation\FoxHollow_Roadway_1 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19032" r="486" b="-173"/>
          <a:stretch/>
        </p:blipFill>
        <p:spPr bwMode="auto">
          <a:xfrm>
            <a:off x="4782667" y="904460"/>
            <a:ext cx="3984318" cy="24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:\municipality\Woodcliff Lake\Photos\020613 &amp; 020713 Old Farm,Maria, Ginny,Shield etc\2 020613 Maria Rd\Presentation\Maria_Road-Curb_1 0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1433"/>
          <a:stretch/>
        </p:blipFill>
        <p:spPr bwMode="auto">
          <a:xfrm>
            <a:off x="387997" y="914400"/>
            <a:ext cx="3992914" cy="24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U:\municipality\Woodcliff Lake\Photos\020613 &amp; 020713 Old Farm,Maria, Ginny,Shield etc\4 020613 Shield Dr\Presentation\Shield_Roadway_1 1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6" t="7326" r="4452" b="35002"/>
          <a:stretch/>
        </p:blipFill>
        <p:spPr bwMode="auto">
          <a:xfrm>
            <a:off x="387997" y="3506604"/>
            <a:ext cx="4026115" cy="24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U:\municipality\Woodcliff Lake\Photos\020613 &amp; 020713 Old Farm,Maria, Ginny,Shield etc\7 020613 Fairview Ave\Presentation\Fairview_Roadway_1 1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3"/>
          <a:stretch/>
        </p:blipFill>
        <p:spPr bwMode="auto">
          <a:xfrm>
            <a:off x="4846045" y="3506605"/>
            <a:ext cx="3898889" cy="24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Roadway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958076"/>
            <a:ext cx="3556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Maria Road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290" y="2979706"/>
            <a:ext cx="3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Fox Hollow Court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58" y="5549550"/>
            <a:ext cx="36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Shield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076" y="5549550"/>
            <a:ext cx="232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Fairview Avenue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306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2013 Roadway Rejuvenation Program</vt:lpstr>
      <vt:lpstr>Historic Roadway Maintenance and Paving Program</vt:lpstr>
      <vt:lpstr>Historic Roadway Maintenance and Paving Program</vt:lpstr>
      <vt:lpstr>Borough Vision</vt:lpstr>
      <vt:lpstr>2013 Roadway Program</vt:lpstr>
      <vt:lpstr>2013 Roadway Program</vt:lpstr>
      <vt:lpstr>Pascack Valley Cooperative Road Improvement Program</vt:lpstr>
      <vt:lpstr>Existing Roadway Conditions</vt:lpstr>
      <vt:lpstr>Existing Roadway Conditions</vt:lpstr>
      <vt:lpstr>Existing Curb Conditions</vt:lpstr>
      <vt:lpstr>Existing Inlet Conditions</vt:lpstr>
      <vt:lpstr>Existing Driveway Conditions</vt:lpstr>
      <vt:lpstr>2013 Roadway Program</vt:lpstr>
      <vt:lpstr>PowerPoint Presentation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</dc:creator>
  <cp:lastModifiedBy>Joseph Vuich</cp:lastModifiedBy>
  <cp:revision>50</cp:revision>
  <cp:lastPrinted>2013-02-20T17:52:45Z</cp:lastPrinted>
  <dcterms:created xsi:type="dcterms:W3CDTF">2013-02-19T16:33:35Z</dcterms:created>
  <dcterms:modified xsi:type="dcterms:W3CDTF">2013-02-20T22:07:40Z</dcterms:modified>
</cp:coreProperties>
</file>